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31CD02-F5B2-4458-A7A2-EC77C57A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CB47B9-29B5-45D8-8A71-CD9960295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7A3549-E0CC-4C04-8392-F0C7D4FB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9535C6-DDD4-437B-A92A-DA46A17D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B27FD5-23F8-44C8-9629-4CA88950D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01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1C384-FC87-4233-BEE5-EB59F5F0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5F129F-1401-4694-8970-607567736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DFC78D-0EB7-49E3-BA20-E89C53049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21710E-424B-44C4-92E9-36E1CD5EC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7C6FE6-5143-474E-8C0F-DDEDAB8F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EF0764-D40F-4BF3-830B-71B6AC793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0E330D-4B31-49E6-BEDF-3E0D163AD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F8F650-155B-452C-8B35-0F6B0DE5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F7AFEE-9BB7-4426-953B-16C8ECDA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2F983A-6250-4D40-9CFF-4A17228A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68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60038-B698-4006-BDBF-50EB7A42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F984A2-025E-424B-8E58-3F2ED8539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B12953-1C17-4689-A8BA-4B422BA1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B95C30-B5E3-476B-B3A6-E45E21952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2CBA48-2F95-4493-ABEB-87F0FDAEE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72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8F253-9830-4E8B-A70F-8B0959240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EB272B-CF8F-4CB7-87C4-E223AB288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23D2A2-BC1C-467B-A421-19A0A2E6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DCD478-EAA9-4CFC-B341-AC34240D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2920FF-4A76-427C-9125-84DCE394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23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40216-A638-4416-A609-5EFD5E39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5099C2-5618-4463-A315-4D0B28CF2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C1B082-6B18-4F0D-8E2B-66BDD8CC4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6928E1-1691-48AE-94B0-5D7DBBC7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D185FD-AD23-4EC5-9832-929B7B24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B568F7-557C-4F54-81D7-10E5F05F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0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1705B-1CCC-4417-AD80-6C76157E6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827308-3C32-4689-84DA-09B79A5AB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53AC24-D56B-4385-A2E6-D68962154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B5EF05F-C1AA-4175-A039-8D9937F5E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E3AA4B4-959A-41A0-B0A5-84429CC00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D4C87FD-18EB-47DC-93C5-BC9CECC7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76B2E25-C219-4ACA-B873-7144528F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8B4E76F-C576-4FF9-8C39-FC7D63DC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43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CF08C-0717-4E13-AD77-A94A0EF8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65DF0A6-DDC9-4474-9F50-6AF77312E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98B44E8-4B48-4E0D-A176-9C326FC7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910F91-F46F-4352-BB67-B0AEE0FE3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84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A8F9076-6A57-4BE1-A1F7-974AC365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E12B5D4-D4A2-4538-8CA0-ED9CC00B6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FF699E-6995-411E-8316-8530E5AB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75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12A69-D6C0-4999-AA38-F2A6C3302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DFF0FF-B949-44A1-B7DA-151E7DB0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89E975-BCA1-443F-AF02-333DE3149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1805CC-6331-446F-A584-B79A1FBF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771759-1603-446D-B854-38B341C0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B43E9A-4784-4AD1-9035-F3F7157D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75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68C4D-5910-4CF0-8639-AD1E4EB5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8B2CF38-5C79-48B1-9F2E-0E02782EA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B330B4-0F6B-4170-92B5-BB3B13ACD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21AF74-8760-40D6-8A1F-1FF66172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6407E3-AD3F-4B91-855C-C951308B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694491D-9745-4D2D-8547-EB821DE6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31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E89C4A-B6AE-47AE-BDCE-ECD08ECB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E5431E-4316-448B-A22F-62CABD4F1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B361F5-F4A7-4D8B-9C6D-104F4F776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9671-31ED-465B-B359-FFE32605C70E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1AC97C-9C75-4E7F-B193-3970D3AF2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71D238-1774-45A8-9521-75A998D5D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EC98B-2813-45F8-8017-628A927098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35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F209D-3CDC-4E81-9EC0-D9C1CBBDF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203" y="1254434"/>
            <a:ext cx="9144000" cy="2387600"/>
          </a:xfrm>
        </p:spPr>
        <p:txBody>
          <a:bodyPr>
            <a:normAutofit/>
          </a:bodyPr>
          <a:lstStyle/>
          <a:p>
            <a:r>
              <a:rPr lang="pt-BR" sz="4400" dirty="0">
                <a:latin typeface="Franklin Gothic Medium" panose="020B0603020102020204" pitchFamily="34" charset="0"/>
              </a:rPr>
              <a:t>PORTUGUÊS </a:t>
            </a:r>
            <a:br>
              <a:rPr lang="pt-BR" sz="4400" dirty="0">
                <a:latin typeface="Franklin Gothic Medium" panose="020B0603020102020204" pitchFamily="34" charset="0"/>
              </a:rPr>
            </a:br>
            <a:r>
              <a:rPr lang="pt-BR" sz="4400" dirty="0">
                <a:latin typeface="Franklin Gothic Medium" panose="020B0603020102020204" pitchFamily="34" charset="0"/>
              </a:rPr>
              <a:t>BANCO DO BRASIL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4F8559F-315E-40B9-B37F-112516DDB6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116454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49ECB06-FD56-40CA-99F7-7022E4F9E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7540" y="2134030"/>
            <a:ext cx="1692543" cy="192038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956530C-8D24-4C19-9885-363EFF5380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7082"/>
            <a:ext cx="12192000" cy="206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81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4F1A6-8E93-4E35-AD52-EC0A6C7E9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996" y="674270"/>
            <a:ext cx="10515600" cy="631458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9: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93502-EB7B-49B6-B260-06464CE30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96" y="1278889"/>
            <a:ext cx="56135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grupo em que todas as palavras atendem às exigências da norma-padrão da língua portuguesa, quanto à acentuação gráfica, é: </a:t>
            </a:r>
          </a:p>
          <a:p>
            <a:pPr marL="342900" indent="-342900">
              <a:buAutoNum type="alphaLcParenR"/>
            </a:pP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ambito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ninguém, potável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ausência, assembleia, tragédia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espécie, econômico, órgãos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número,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provavel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potência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ladainha,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saida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consciência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B65A4A6-9BAF-4460-9E9C-E4F6517694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70770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8B550EB-4B37-4688-94A1-B0789D60A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3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DCBC8-8096-4433-B864-BE1789E2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492352"/>
            <a:ext cx="10515600" cy="731356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10: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59725-8FAA-495F-84D3-088734C9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1105980"/>
            <a:ext cx="578788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palavra que precisa ser acentuada graficamente para estar correta quanto às normas em vigor está destacada na seguinte frase: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a) Todo escritor de novela tem o desejo de criar um personagem inesquecível.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b) Os telespectadores veem as novelas como um espelho da realidade.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c) Alguns novelistas gostam de superpor temas sociais com temas políticos.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d) Para decorar o texto antes de gravar, cada ator rele sua fala várias vezes.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e) Alguns atores de novela constroem seus personagens fazendo pesquisa.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3D9B609-BC94-4703-AFD5-1C782FA79D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1362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275B69C-DA91-4434-88A6-C90F19A4B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85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DD00B6E-9FDD-4ED9-A6D4-86B324EB95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AB5B99CC-D342-48C9-A755-261912A29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0129"/>
            <a:ext cx="12192000" cy="164592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26738F-930F-40FA-AD2B-3387104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2702"/>
            <a:ext cx="5943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 acordo com a norma-padrão da língua portuguesa, a pontuação está corretamente empregada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conjunto de preocupações e ações efetivas, quando atendem, de forma voluntária, aos funcionários e à comunidade em geral, pode ser definido como responsabilidade social.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empresas que optam por encampar a prática da responsabilidade social, beneficiam-se de conseguir uma melhor imagem no mercado.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noção de responsabilidade social foi muito utilizada em campanhas publicitárias: por isso, as empresas precisam relacionar-se melhor, com a sociedade.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A responsabilidade social explora um leque abrangente de beneficiários, envolvendo assim: a qualidade de vida o bem-estar dos trabalhadores, a redução de impactos negativos, no meio ambiente.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Alguns críticos da responsabilidade social defendem a ideia de que: o objetivo das empresas é o lucro e a geração de empregos não a preocupação com a sociedade como um todo.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FCA1491-46B1-4076-883B-D9F145B14636}"/>
              </a:ext>
            </a:extLst>
          </p:cNvPr>
          <p:cNvSpPr txBox="1"/>
          <p:nvPr/>
        </p:nvSpPr>
        <p:spPr>
          <a:xfrm>
            <a:off x="359899" y="681037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11: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17429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4CDFCD-B08F-4E87-AC56-DDAA5990D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243" y="1159361"/>
            <a:ext cx="5968219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sinal de dois-pontos (:) está empregado de acordo com a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normapadrão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da língua portuguesa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água ocupa 70% da superfície terrestre: mas 97,5% desse total está restrito aos mares e oceanos, por isso não oferece condição de consumo.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escassez de água no mundo não é o principal problema a enfrentar: pois a má distribuição é responsável pelas dificuldades das populações carentes.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regiões brasileiras com carência de água devem receber projetos urgentemente: as outras precisam melhorar a distribuição dos recursos existentes.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Brasil é um país com fartura hídrica: em compensação, a distribuição de água não é equilibrada entre todas as regiões geográficas.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governantes devem desenvolver ações eficazes para amenizar o problema da água: reduzir o desmatamento e controlar o descarte de resíduos tóxicos.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E291E5F-2D66-4FE7-9D3F-FF9EF51A71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-1"/>
            <a:ext cx="12192000" cy="68103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AA7EEB1-5ACC-4312-9E8A-BB32F709C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FC0CAEB0-5509-4F18-A8CB-954DC997B3D7}"/>
              </a:ext>
            </a:extLst>
          </p:cNvPr>
          <p:cNvSpPr txBox="1"/>
          <p:nvPr/>
        </p:nvSpPr>
        <p:spPr>
          <a:xfrm>
            <a:off x="362243" y="681037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12: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97923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175880-55EF-49E8-AC20-14E62C955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253331"/>
            <a:ext cx="560832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pontuação foi utilizada de acordo com as exigências da norma-padrão da língua portuguesa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escassez e a contaminação da água causam, por ano a morte de cinco milhões de crianças em todo o planeta.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b) A maior parte da água existente no planeta, que é de água salgada, precisa ser dessalinizada para servir à população.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c) A precária rede de distribuição de água na Amazônia impede, que muitas pessoas tenham acesso adequado a esse precioso líquido.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d) Os racionamentos tornaram-se mais urgentes e necessários à medida que, a água não é tão abundante quanto parece.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e) Uma boa parte da população mundial, não conta com um abastecimento de água de boa qualidade</a:t>
            </a:r>
            <a:r>
              <a:rPr lang="pt-BR" dirty="0"/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4F341B9-DE8F-4F72-BB9D-1DFFCBA831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329BD31-7D03-437F-A825-38A42B090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A96A512-45D0-406A-8AB7-110AAA986EBF}"/>
              </a:ext>
            </a:extLst>
          </p:cNvPr>
          <p:cNvSpPr txBox="1"/>
          <p:nvPr/>
        </p:nvSpPr>
        <p:spPr>
          <a:xfrm>
            <a:off x="235634" y="695748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13: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08396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5C5672-0BF3-4D02-9072-2D87CFFC3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227756"/>
            <a:ext cx="609834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sinal de dois-pontos (:) está empregado de acordo com norma-padrão da língua portuguesa em: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a) A diferença entre notícias falsas e verdadeiras é maior no campo da política: é menor nas publicações relacionadas às catástrofes naturais.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b) A explicação para a difusão de notícias falsas é que os usuários compartilham informações com as quais concordam: pois não verificam as fontes antes.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c) As informações enganosas são mais difundidas do que as verdadeiras: de acordo com estudo recente feito por um instituto de pesquisa.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d) As notícias falsas podem ser desmascaradas com o uso do bom senso: mas esperar isso de todo mundo é quase impossível.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e) As revistas especializadas dão alguns conselhos: não entre em sites desconhecidos e não compartilhe notícias sem fonte confiável</a:t>
            </a:r>
            <a:r>
              <a:rPr lang="pt-BR" sz="1400" dirty="0"/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69AA52E-A7D0-4545-8162-80EAE71811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4F1C0E5-A839-40F0-98A3-4667B5949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A40284D-6B5F-489F-A342-5075884D3232}"/>
              </a:ext>
            </a:extLst>
          </p:cNvPr>
          <p:cNvSpPr txBox="1"/>
          <p:nvPr/>
        </p:nvSpPr>
        <p:spPr>
          <a:xfrm>
            <a:off x="320040" y="723564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14</a:t>
            </a:r>
            <a:r>
              <a:rPr lang="pt-BR" sz="1800" b="1" dirty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0582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E149B4-30A8-441F-B9B8-297147316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47" y="1253331"/>
            <a:ext cx="589788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vírgula está empregada corretamente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divulgação de histórias falsas pode ter consequências reais desastrosas: prejuízos, financeiros e constrangimentos às empresas.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novas tecnologias, criaram um abismo ao separar quem está conectado de quem não faz parte do mundo digital.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pessoas tendem a aceitar apenas as declarações que confirmam aquilo que corresponde, às suas crenças.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jornalistas devem verificar as fontes citadas, cruzar dados e checar se as informações refletem a realidade.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consumidores de notícias não agem como cientistas porque não estão preocupados em conferir, pontos de vista alternativos.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94F67C4-BABB-42BB-A5AE-467772C429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27ECC49-B566-46EA-AAB7-3BDB24641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98E03EC-53F1-4790-872C-3CD602BF60B8}"/>
              </a:ext>
            </a:extLst>
          </p:cNvPr>
          <p:cNvSpPr txBox="1"/>
          <p:nvPr/>
        </p:nvSpPr>
        <p:spPr>
          <a:xfrm>
            <a:off x="404446" y="739049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15: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02974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41A069-CC5E-4C39-98DD-601FD008F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79" y="1351176"/>
            <a:ext cx="609834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vírgula está empregada corretamente em: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a) As grandes metrópoles que se destacaram no apoio à sustentabilidade, foram premiadas pelo mundo inteiro.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b) É preciso que futuramente, as cidades tenham melhores condições de vida: habitação, alimentação, saúde, emprego, transporte, educação.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c) Não é só o território que acelera o seu processo de urbanização, mas é a própria sociedade brasileira que se transforma cada vez mais em urbana.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d) Os estados que possuem os menores percentuais de população vivendo em áreas urbanas, estão concentrados nas regiões Norte e Nordeste.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e) Os passageiros, que dependem do transporte coletivo esperam que o futuro lhes ofereça mais comodidade do que o presente.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C68BF33-9F6E-4D7A-8415-89DA5DF450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BFE48E-58B6-47B9-8E13-62BBC2D5A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72B4039-D33B-4556-9E9B-63B9F0B95898}"/>
              </a:ext>
            </a:extLst>
          </p:cNvPr>
          <p:cNvSpPr txBox="1"/>
          <p:nvPr/>
        </p:nvSpPr>
        <p:spPr>
          <a:xfrm>
            <a:off x="390379" y="791665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16: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27822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0128CD-4682-4097-ACE0-63C432B13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385" y="1253331"/>
            <a:ext cx="577361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 acordo com a norma-padrão da língua portuguesa, o acento indicador de crase é obrigatório na palavra destacada em: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a) A história da iluminação começou quando o homem construiu, para transportar o fogo, as tochas primitivas, que pouco a pouco foram aperfeiçoadas.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b) A melhoria nas tecnologias de iluminação pode estar agravando a poluição luminosa principalmente nos grandes centros urbanos.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c) A poluição luminosa causa a saúde efeitos negativos, reduz a visibilidade das estrelas e interfere na observação astronômica.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d) A privação das horas de sono torna-se um problema a longo prazo e pode até resultar em distúrbios crônicos na saúde.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e) O mundo da iluminação não foi mais o mesmo depois da invenção da lâmpada elétrica, logo depois da invenção da iluminação a gás. 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EC45B82-7236-4A86-B00D-F1EE520327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263E073-B5BF-4B64-B997-2733DDF14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E5D2295-375C-4D13-A74E-BB8B24CD903F}"/>
              </a:ext>
            </a:extLst>
          </p:cNvPr>
          <p:cNvSpPr txBox="1"/>
          <p:nvPr/>
        </p:nvSpPr>
        <p:spPr>
          <a:xfrm>
            <a:off x="502920" y="711253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17: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7965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763AA6-E1DC-4CD3-B5C1-7EAAD8B3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81" y="1253331"/>
            <a:ext cx="5663419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 acordo com a norma-padrão, o acento grave indicador da crase deve ser utilizado obrigatoriamente em: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a) As emissões de gases do efeito estufa têm ocasionado as principais mudanças climáticas no planeta.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b) As pesquisas de opinião mostram que, para os brasileiros, a mudança climática é maior ameaça a população do que a violência urbana.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c) O aumento da temperatura do planeta é consequência de ações humanas tomadas a partir da Revolução Industrial, no século 18.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d) O Greenpeace trabalha para pressionar governos e empresas a diminuir as emissões de gases de efeito estufa.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e) O aquecimento global pode levar o planeta a situações irreversíveis para a humanidade.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991D39D-7BC3-408E-9801-FAEF0A3595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590149B-438C-4043-8AC3-5E35484C5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FF1F9F5-67B4-42C1-BE9A-4AC5A2DD8D05}"/>
              </a:ext>
            </a:extLst>
          </p:cNvPr>
          <p:cNvSpPr txBox="1"/>
          <p:nvPr/>
        </p:nvSpPr>
        <p:spPr>
          <a:xfrm>
            <a:off x="432581" y="723564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18: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22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0A695-4BA8-455C-9E0B-81270307C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34" y="663880"/>
            <a:ext cx="9784080" cy="1508760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1: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809980-589F-445A-95FD-25BABD84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34" y="156764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grupo em que todas as palavras atendem às exigências ortográficas da norma-padrão da língua portuguesa é: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abuso, buzina, improviso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análise,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paralizia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pesquisa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atraso,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rasoável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uso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despreso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acusação, visita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piso, aviso,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revesamento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5AAE41B-EA40-4460-8302-A9DFC3217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D7C1F9E-0AB4-4571-A4A2-D80E2827C6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93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93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EC2861-24B1-4699-977B-F79CA0F8A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82" y="1253331"/>
            <a:ext cx="589788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 acordo com a norma-padrão da língua portuguesa, o uso do acento grave indicativo da crase é obrigatório na palavra destacada em: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a) Os pais, inseguros na sua tarefa de educar, não percebem que falta de limites e superproteção comprometem a formação dos filhos.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b) A indisciplina nas salas de aula aumentou a partir do momento em que as mídias divulgaram a necessidade de dar maior liberdade aos estudantes.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c) A atenção e a motivação são condições que levam a pessoa a pensar e agir de forma satisfatória para desenvolver o processo de aprendizagem.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d) As famílias e as escolas encontram-se, na atualidade, frente a jovens com quem não conseguem estabelecer um diálogo produtivo. </a:t>
            </a:r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e) As escolas chegaram a etapa em que os professores estão cada vez mais com dificuldade para exercer o seu importante papel de ensinar.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11CC82E-E46B-47AC-8811-A1BE4C4E36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C55337E-5CAF-4DC1-AFCC-A4D9F5FB4B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909FBFF-0A19-4AA4-8422-A37E5DC36F72}"/>
              </a:ext>
            </a:extLst>
          </p:cNvPr>
          <p:cNvSpPr txBox="1"/>
          <p:nvPr/>
        </p:nvSpPr>
        <p:spPr>
          <a:xfrm>
            <a:off x="432582" y="723564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19</a:t>
            </a:r>
            <a:r>
              <a:rPr lang="pt-BR" sz="1800" b="1" dirty="0"/>
              <a:t>: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54522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D2F02D-C6D7-4C44-9BE8-A54CE30DA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45" y="1345664"/>
            <a:ext cx="5365652" cy="4351338"/>
          </a:xfrm>
        </p:spPr>
        <p:txBody>
          <a:bodyPr/>
          <a:lstStyle/>
          <a:p>
            <a:pPr marL="0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emprego do acento indicativo de crase está de acordo com a norma-padrão em: </a:t>
            </a:r>
          </a:p>
          <a:p>
            <a:pPr marL="514350" indent="-51435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escritor de novelas não escolhe seus personagens à esmo. </a:t>
            </a:r>
          </a:p>
          <a:p>
            <a:pPr marL="514350" indent="-51435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audiência de uma novela se constrói no dia à dia. </a:t>
            </a:r>
          </a:p>
          <a:p>
            <a:pPr marL="514350" indent="-51435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Uma boa história pode ser escrita imediatamente ou à prazo. </a:t>
            </a:r>
          </a:p>
          <a:p>
            <a:pPr marL="514350" indent="-51435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Devido à interferências do público, pode haver mudanças na trama. </a:t>
            </a:r>
          </a:p>
          <a:p>
            <a:pPr marL="514350" indent="-51435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novelista ficou aliviado quando entregou a sinopse à emissora</a:t>
            </a:r>
            <a:r>
              <a:rPr lang="pt-BR" dirty="0"/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9678D6A-CEEF-470A-8831-98EC634F68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240270A-5CA3-457A-8446-AD96CAA19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9452"/>
            <a:ext cx="12192000" cy="162024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8A3CD00-39F7-412F-B88B-5E7AEC9241E8}"/>
              </a:ext>
            </a:extLst>
          </p:cNvPr>
          <p:cNvSpPr txBox="1"/>
          <p:nvPr/>
        </p:nvSpPr>
        <p:spPr>
          <a:xfrm>
            <a:off x="404445" y="883999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Questão 20: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90911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ACA779EF-2A5E-4AA4-9011-3DAB8DB4C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401" t="32402" r="28975" b="51946"/>
          <a:stretch/>
        </p:blipFill>
        <p:spPr>
          <a:xfrm>
            <a:off x="287924" y="1187473"/>
            <a:ext cx="7253039" cy="1463041"/>
          </a:xfr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1F079AD-42C6-4A0B-A6FF-90FA46C4FB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6810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8405DCB-B56E-4ED5-ACE7-330221516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9452"/>
            <a:ext cx="12192000" cy="162024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BD32396D-8F90-431D-9550-CE031F6E7AAA}"/>
              </a:ext>
            </a:extLst>
          </p:cNvPr>
          <p:cNvSpPr txBox="1"/>
          <p:nvPr/>
        </p:nvSpPr>
        <p:spPr>
          <a:xfrm>
            <a:off x="991881" y="1002807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/>
              <a:t>GABARITO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9778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AD195-9ACC-47EC-B607-F22AF92A6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77" y="702348"/>
            <a:ext cx="10333383" cy="763035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2: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2DAE44-12E6-47A8-B427-B18BCCE40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69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grupo em que todas as palavras estão grafadas de acordo com a norma-padrão da língua portuguesa é: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admissão, infração, renovação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diversão,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excessão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sucessão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extenção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eleição, informação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introdução,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repreção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intenção </a:t>
            </a:r>
          </a:p>
          <a:p>
            <a:pPr marL="342900" indent="-342900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transmissão, conceção, omissão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0456A27-6753-40C9-B516-4B1684F5F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7082"/>
            <a:ext cx="12192000" cy="206091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92B5FEF-CF41-4F08-9908-483AA291B69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2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9DFE4-5042-4A90-9918-039E4DAC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04" y="808119"/>
            <a:ext cx="10412896" cy="710028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3: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684928-5FFD-491E-8292-D02322B88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04" y="1400088"/>
            <a:ext cx="641122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palavra ou a expressão destacada aparece corretamente grafada, de acordo com a norma-padrão da língua portuguesa,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história da energia mostra porquê até a invenção da máquina a vapor a prática de cortar árvores não prejudicava tanto as florestas.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utilização dos combustíveis fósseis aumentou por quê a indústria automobilística vem colocando grande número de veículos circulando nas cidades.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pessoas deveriam saber os riscos de um apagão para conhecerem melhor o por quê da necessidade de economizar energia.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tóxicos ambientais são substâncias prejudiciais por que causam danos aos seres vivos e ao meio ambiente.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energia está associada ao meio ambiente porque toda a sua produção é resultado da utilização das forças oferecidas pela natureza.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7281E0C-FC29-4813-B961-4F50C683A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80811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54BD706-F06B-4795-904E-215A71B50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9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ADA8C-335D-45A4-B319-B48A1F22E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6" y="630728"/>
            <a:ext cx="10373139" cy="604112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4: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0A84DB-737D-4BF0-8E20-AE3A7A13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66" y="1271822"/>
            <a:ext cx="6234179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palavra ou a expressão destacada aparece grafada de acordo com a norma padrão da Língua Portuguesa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aquecimento global pode afetar a sobrevivência da população em muitas regiões por que água e comida já se mostram escassas.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Dia Mundial do Meio Ambiente serve para nos lembrar o por quê de todos terem de contribuir para a preservação da natureza.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principal tema discutido entre governos e organizações é a globalização, por que afeta a vida dos indivíduos.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especialistas defendem que o clima na Terra tem passado por ciclos de mudanças mas divergem sobre o porquê desse fato.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cientistas têm estudado o porque de as emissões de gases poluentes na atmosfera estarem relacionadas às mudanças climáticas.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5011E8F-17C4-4B49-B7E2-CF353448F5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75965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F19EC8B-770E-452A-AEA4-5D8B11319A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6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46A09-53AB-4052-90B0-6DC9D90CC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04" y="580437"/>
            <a:ext cx="10515600" cy="606424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5: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2AE6E3-3A17-4E39-8312-1A0343163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04" y="1186861"/>
            <a:ext cx="6187899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termo destacado está grafado de acordo com as exigências da norma padrão da língua portuguesa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estagiário foi mal treinado, por isso não desempenhava satisfatoriamente as tarefas solicitadas pelos seus superiores.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time não jogou mau no último campeonato, apesar de enfrentar alguns problemas com jogadores descontrolados.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menino não era mal aluno, somente tinha dificuldade em assimilar conceitos mais complexos sobre os temas expostos.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funcionários perceberam que o chefe estava de mal humor porque tinha sofrido um acidente de carro na véspera.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Os participantes compreendiam mau o que estava sendo discutido, por isso não conseguiam formular perguntas.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268E91F-A4A6-48B6-A243-2064C0708A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-23021"/>
            <a:ext cx="12192000" cy="73152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66B3B4F-ED13-4757-BE74-CBC5B6756B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9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5D118-F7C5-4259-921D-D65F59ED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51" y="263155"/>
            <a:ext cx="10515600" cy="1325563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6: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0DACB7-46B3-4AB7-89B7-62C137ECF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51" y="1183801"/>
            <a:ext cx="666538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palavra destacada está corretamente grafada de acordo com a norma-padrão da língua portuguesa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existência de indivíduos com suas diferentes culturas faz com que o mundo se torne muito complexo, mais essa convivência só se tornará possível se as diferenças forem respeitadas.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superlotação das cidades prejudica a qualidade de vida, mais a busca por melhores oportunidades mantém o processo de migração rural para os centros urbanos.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tecnologia nos torna muito dependentes porque precisamos dela em todos os momentos, mais ela tem proporcionado grandes conquistas para a humanidade.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novas tecnologias de comunicação têm contribuído para a vida das pessoas de forma decisiva, mais precisamente nas relações interpessoais de caráter virtual.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recentes discussões a respeito das desigualdades sociais revelam que ainda falta muito para serem eliminadas, mais é preciso enfrentar questões fundamentais.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0FC2F31-FECC-4D31-AA63-6465AFC270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-3379"/>
            <a:ext cx="12192000" cy="67524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5C4B482-D9B4-499A-8879-01FA37703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6622C-9280-4600-8945-22C4D2A1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6" y="559296"/>
            <a:ext cx="10383078" cy="874715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7: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1DA234-5EBB-443D-9336-D8385AAD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4" y="1288045"/>
            <a:ext cx="605048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No trecho “um dos principais desafios da humanidade atualmente é construir centros urbanos onde haja convivência sem discriminação”, o pronome relativo onde foi utilizado de acordo com as exigências da norma-padrão da língua portuguesa. Isso ocorre também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necessário garantir respeito à diversidade em todos os espaços onde haja necessidade de convívio social.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Todas as questões onde a diversidade de modelos de cidades foi analisada mostraram a necessidade de atingir a sustentabilidade.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século XXI, de acordo com as propostas da ONU, utilizará modelos inovadores onde o planejamento dos espaços respeitará a diversidade.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cientistas debatem ideias onde se evidencia que a cidade do futuro será inadequada à vida humana.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Os países assinaram vários tratados para aprovarem propostas onde estejam detalhadas as características das cidades do futuro.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044486D-69FC-4D2B-993B-76D711B580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0"/>
            <a:ext cx="12192000" cy="72874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D4B89BE-A9CC-4601-8C8B-A75F04E5E4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8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D34A0-22FC-4375-BAA4-9DD1A2088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53" y="584155"/>
            <a:ext cx="10515600" cy="768972"/>
          </a:xfrm>
        </p:spPr>
        <p:txBody>
          <a:bodyPr>
            <a:normAutofit/>
          </a:bodyPr>
          <a:lstStyle/>
          <a:p>
            <a:r>
              <a:rPr lang="pt-BR" sz="2400" b="1" dirty="0"/>
              <a:t>Questão 8: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C80754-A542-4012-8F7B-4B73A36AE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53" y="1245337"/>
            <a:ext cx="659504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palavra destacada está corretamente empregada de acordo com a norma padrão da língua portuguesa em: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atletas olímpicas se esforçaram para conquistar os títulos cobiçados a poucos dias do encerramento do campeonato.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Daqui há menos de dois anos, o Japão será o anfitrião dos Jogos Olímpicos e os preparativos estão adiantados.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jogadores brasileiros de futebol estão há poucos meses de se dirigirem à Rússia para participar da Copa do Mundo.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japoneses comemoravam, a alguns anos, a escolha de Tóquio como sede dos Jogos Olímpicos de 2020, derrotando Istambul e Madri. </a:t>
            </a:r>
          </a:p>
          <a:p>
            <a:pPr marL="342900" indent="-342900" algn="just">
              <a:buAutoNum type="alphaLcParenR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e) Um dos estádios onde serão realizados os Jogos Olímpicos está situado há apenas poucos quilômetros do centro da capital.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7A5B745-2AC5-47B1-87E6-EC0A02D4EC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2"/>
          <a:stretch/>
        </p:blipFill>
        <p:spPr>
          <a:xfrm>
            <a:off x="0" y="820"/>
            <a:ext cx="12192000" cy="66118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78C0731-50ED-4700-A083-843C89698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221"/>
            <a:ext cx="12192000" cy="177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32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2384</Words>
  <Application>Microsoft Office PowerPoint</Application>
  <PresentationFormat>Widescreen</PresentationFormat>
  <Paragraphs>142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PORTUGUÊS  BANCO DO BRASIL</vt:lpstr>
      <vt:lpstr>Questão 1:</vt:lpstr>
      <vt:lpstr>Questão 2:</vt:lpstr>
      <vt:lpstr>Questão 3:</vt:lpstr>
      <vt:lpstr>Questão 4:</vt:lpstr>
      <vt:lpstr>Questão 5:</vt:lpstr>
      <vt:lpstr>Questão 6:</vt:lpstr>
      <vt:lpstr>Questão 7:</vt:lpstr>
      <vt:lpstr>Questão 8:</vt:lpstr>
      <vt:lpstr>Questão 9:</vt:lpstr>
      <vt:lpstr>Questão 10: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EQUAÇÕES DE 1º E 2º GRAUS</dc:title>
  <dc:creator>dasdoresmaria164@gmail.com</dc:creator>
  <cp:lastModifiedBy>JAULA CURSOS</cp:lastModifiedBy>
  <cp:revision>5</cp:revision>
  <dcterms:created xsi:type="dcterms:W3CDTF">2021-08-24T13:45:09Z</dcterms:created>
  <dcterms:modified xsi:type="dcterms:W3CDTF">2021-09-25T20:09:46Z</dcterms:modified>
</cp:coreProperties>
</file>