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6"/>
  </p:notesMasterIdLst>
  <p:sldIdLst>
    <p:sldId id="290" r:id="rId2"/>
    <p:sldId id="398" r:id="rId3"/>
    <p:sldId id="400" r:id="rId4"/>
    <p:sldId id="401" r:id="rId5"/>
    <p:sldId id="402" r:id="rId6"/>
    <p:sldId id="436" r:id="rId7"/>
    <p:sldId id="437" r:id="rId8"/>
    <p:sldId id="405" r:id="rId9"/>
    <p:sldId id="416" r:id="rId10"/>
    <p:sldId id="439" r:id="rId11"/>
    <p:sldId id="440" r:id="rId12"/>
    <p:sldId id="435" r:id="rId13"/>
    <p:sldId id="419" r:id="rId14"/>
    <p:sldId id="415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9C65A9F9-9107-40B4-A04C-637F5A505D6C}">
          <p14:sldIdLst>
            <p14:sldId id="290"/>
            <p14:sldId id="398"/>
            <p14:sldId id="400"/>
            <p14:sldId id="401"/>
            <p14:sldId id="402"/>
            <p14:sldId id="436"/>
            <p14:sldId id="437"/>
            <p14:sldId id="405"/>
            <p14:sldId id="416"/>
            <p14:sldId id="439"/>
            <p14:sldId id="440"/>
            <p14:sldId id="435"/>
            <p14:sldId id="419"/>
            <p14:sldId id="4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271" autoAdjust="0"/>
  </p:normalViewPr>
  <p:slideViewPr>
    <p:cSldViewPr snapToGrid="0">
      <p:cViewPr>
        <p:scale>
          <a:sx n="75" d="100"/>
          <a:sy n="75" d="100"/>
        </p:scale>
        <p:origin x="540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35D40-EC4F-4533-9EEA-B344EF8D440F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3C869-726F-4ACB-A18B-511D0B2910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642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6EBF5A-D43C-454B-8541-949BD52D8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8965" y="242933"/>
            <a:ext cx="4114800" cy="365125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172C0490-4911-418F-868E-1F8922640B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022"/>
            <a:ext cx="12192000" cy="1280160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54639A67-F37E-4752-B2B8-7155BCB3E7D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7" y="5422300"/>
            <a:ext cx="1871118" cy="143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94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47C2B-4802-400E-9518-61228616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221435-DCAA-4049-A6DB-640112F2B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5616C8-1D47-4CD8-9F82-D71337DC7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783E-FA21-42E5-A382-92E426DE6441}" type="datetime1">
              <a:rPr lang="pt-BR" smtClean="0"/>
              <a:t>24/09/2024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0833CA-09C3-42D3-A65E-6BBA63FE3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7D7B81-599C-4543-A4DD-160093B8D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562F-9E97-44BA-996A-648E711111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86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E9183D-D213-489E-BDFB-49CFB76CED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D04730-BBCC-48ED-A0D6-08DFB9C82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61784C-E333-48BB-845D-A5941B431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8851-CDCF-4F5B-910F-09671028E20A}" type="datetime1">
              <a:rPr lang="pt-BR" smtClean="0"/>
              <a:t>24/09/2024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731070-8171-4231-842B-B857533B8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0B0A78-5183-481D-A543-348CFE226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562F-9E97-44BA-996A-648E711111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728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8A586-16F8-45D0-97EF-E46BE11D8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9E15B7-FE85-458A-9D55-B4A95A1EA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0DA415-3DF9-4E96-95B9-78EB55056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100-E2DB-48C1-A5BF-CADED2EC4B55}" type="datetime1">
              <a:rPr lang="pt-BR" smtClean="0"/>
              <a:t>24/09/2024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BF670-CD88-489F-9A43-5FB8B3A40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C3FB76-48D4-4DC0-B6FA-1B51FF0E2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562F-9E97-44BA-996A-648E711111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06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E433D-2E75-4E40-89EA-BA83F117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EB5FC0-14BD-432E-927E-86284A585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823E2B-4A09-4C33-806C-721A6C0D9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538B8-2903-4133-82BA-12078E06B0C6}" type="datetime1">
              <a:rPr lang="pt-BR" smtClean="0"/>
              <a:t>24/09/2024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8499B6-9742-41D9-9D1C-170CA3D10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B0FEAA-A38E-4D67-9C33-6EF70D8C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562F-9E97-44BA-996A-648E711111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460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086680-CA22-4C6B-B2F0-D40F84DB5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C00625-E919-4620-8636-26C70BDA7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E79F8F5-1FAD-4036-94B5-7CB0C2709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E13739-D94B-4455-A8C5-0A6B7A270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F99E-8B6A-4FC1-B9DB-FDCB988314E1}" type="datetime1">
              <a:rPr lang="pt-BR" smtClean="0"/>
              <a:t>24/09/2024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9AB560-B31A-46D6-BC4E-44F318512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496F79E-F24B-4FC8-999A-F8D7A0DE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562F-9E97-44BA-996A-648E711111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94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FE076-01A5-493F-ADB5-0879EC85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90D7ED-BA39-4F60-AE38-8A7C26279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21B8C4B-E767-4898-B036-9CD692754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7E74ADC-FE31-4DA4-93A1-F2399872F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BAE78D2-7F58-41BD-957A-B20E17262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6B9ABAD-DC53-4B63-9771-3EFE4FC4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4267-1B5A-43D2-9542-02D32AEEA33D}" type="datetime1">
              <a:rPr lang="pt-BR" smtClean="0"/>
              <a:t>24/09/2024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1324284-BD7F-4DF0-884A-DD852C0D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AE548BA-86F2-447C-BE49-7658C21E0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562F-9E97-44BA-996A-648E711111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39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632CC-346F-44D4-B533-C105DB704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9A0D308-2279-4B4D-9BB0-7715B1313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F765-C6D2-4C28-9441-D370C2B03DB9}" type="datetime1">
              <a:rPr lang="pt-BR" smtClean="0"/>
              <a:t>24/09/2024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18AB240-E47F-4C9D-8E38-7D42B881E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D6EAC71-173E-416A-8B1A-3463AAB8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562F-9E97-44BA-996A-648E711111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08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954203C-B98D-4C0E-B043-D6DEB8BF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9205-BA4C-452C-A3F7-41C857BEB83D}" type="datetime1">
              <a:rPr lang="pt-BR" smtClean="0"/>
              <a:t>24/09/2024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66DBDF9-17A1-4BCB-BBA1-F9C2F21C9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8EFE6E-F57B-49EC-8CD0-76B989DD8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562F-9E97-44BA-996A-648E711111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00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47745-DF81-4EC0-83EE-4EE8D551F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3105A3-836C-4C93-BED0-C828C7761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4F1A027-1C93-4698-8AB6-BD6B824D7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FECBFD-F86E-4168-846E-389323176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988E-7177-446D-8547-D610E56205AC}" type="datetime1">
              <a:rPr lang="pt-BR" smtClean="0"/>
              <a:t>24/09/2024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4BC014-28C3-4C1E-A4B4-A3BD7D339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BD3557-4937-4B17-82B3-97258050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562F-9E97-44BA-996A-648E711111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48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1C0E40-F4EF-407A-9AF7-94631E80E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A3279A0-FC1B-4C77-B2D2-AE8F4AA52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F6DFEFF-2E3C-44D8-A76E-4C8DEEBE8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20E16BB-C7AF-456C-88F1-F92D9110E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035F-2E9D-48CE-9ACF-909B17B1CC99}" type="datetime1">
              <a:rPr lang="pt-BR" smtClean="0"/>
              <a:t>24/09/2024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D9CB2A-AF01-4052-B7D0-9859B8B4A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4B155E-8509-4D0C-87C2-1A1DD87DE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562F-9E97-44BA-996A-648E711111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46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EA2959E-81AB-4042-98AF-38649FAE4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164AFD-75F7-44D1-A892-EA7385D0B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844852-70C5-412B-A03C-F952904F1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5E4EC-33C8-4728-AC67-FCBD2CF2701E}" type="datetime1">
              <a:rPr lang="pt-BR" smtClean="0"/>
              <a:t>24/09/2024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16DF44-DF82-4A45-A56E-DCFC4A3CAB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C230A1-A4C4-424C-9D12-F7894D0C4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0562F-9E97-44BA-996A-648E711111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28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57541E-57B9-48F6-AF9C-E8DA98D7E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37026E-EBA3-489F-AE87-C9D26422E725}"/>
              </a:ext>
            </a:extLst>
          </p:cNvPr>
          <p:cNvSpPr txBox="1"/>
          <p:nvPr/>
        </p:nvSpPr>
        <p:spPr>
          <a:xfrm>
            <a:off x="1655197" y="1814173"/>
            <a:ext cx="96740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RESOLUÇÃO DE QUESTÕES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917724" y="3138009"/>
            <a:ext cx="10356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Banca: ADM&amp;TEC</a:t>
            </a:r>
          </a:p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CONHECIMENTOS ESPECÍFICOS</a:t>
            </a:r>
          </a:p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GUARDA MUNICIPAL CIVIL - NÍVEL MÉDIO</a:t>
            </a:r>
          </a:p>
        </p:txBody>
      </p:sp>
    </p:spTree>
    <p:extLst>
      <p:ext uri="{BB962C8B-B14F-4D97-AF65-F5344CB8AC3E}">
        <p14:creationId xmlns:p14="http://schemas.microsoft.com/office/powerpoint/2010/main" val="552624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57541E-57B9-48F6-AF9C-E8DA98D7E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11" y="0"/>
            <a:ext cx="12192000" cy="6858000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22410" y="1290319"/>
            <a:ext cx="11184069" cy="55676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2411" y="3010427"/>
            <a:ext cx="12169589" cy="4038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sz="4000" dirty="0"/>
          </a:p>
          <a:p>
            <a:pPr marL="45720" indent="0">
              <a:buFont typeface="Arial" panose="020B0604020202020204" pitchFamily="34" charset="0"/>
              <a:buNone/>
            </a:pPr>
            <a:endParaRPr lang="pt-BR" sz="4000" dirty="0"/>
          </a:p>
        </p:txBody>
      </p:sp>
      <p:sp>
        <p:nvSpPr>
          <p:cNvPr id="6" name="Retângulo 5"/>
          <p:cNvSpPr/>
          <p:nvPr/>
        </p:nvSpPr>
        <p:spPr>
          <a:xfrm>
            <a:off x="134471" y="1519517"/>
            <a:ext cx="11914093" cy="4814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Crianças e Adolescentes (ECA)</a:t>
            </a:r>
            <a:endParaRPr lang="pt-B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Estatuto da Criança e do Adolescente (ECA), sancionado em 13 de julho de 1990, é o principal instrumento normativo do Brasil sobre os direitos da criança e do adolescente. O ECA incorporou os avanços preconizados na Convenção sobre os Direitos da Criança das Nações Unidas e trouxe o caminho para se concretizar o Artigo 227 da Constituição Federal, que determinou direitos e garantias fundamentais às crianças e aos adolescentes.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Considerado o maior símbolo dessa nova forma de se tratar a infância e a adolescência no país, o ECA inovou ao trazer a proteção integral, na qual crianças e adolescentes são vistos como sujeitos de direitos, em condição peculiar de desenvolvimento e com prioridade absoluta. Também reafirmou a responsabilidade da família, da sociedade e do Estado de garantir as condições para o pleno desenvolvimento dessa população, além de colocá-la a salvo de toda forma de discriminação, exploração e violência.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681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57541E-57B9-48F6-AF9C-E8DA98D7E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11" y="0"/>
            <a:ext cx="12192000" cy="6858000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22410" y="1290319"/>
            <a:ext cx="11184069" cy="55676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2411" y="3010427"/>
            <a:ext cx="12169589" cy="4038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sz="4000" dirty="0"/>
          </a:p>
          <a:p>
            <a:pPr marL="45720" indent="0">
              <a:buFont typeface="Arial" panose="020B0604020202020204" pitchFamily="34" charset="0"/>
              <a:buNone/>
            </a:pPr>
            <a:endParaRPr lang="pt-BR" sz="4000" dirty="0"/>
          </a:p>
        </p:txBody>
      </p:sp>
      <p:sp>
        <p:nvSpPr>
          <p:cNvPr id="6" name="Retângulo 5"/>
          <p:cNvSpPr/>
          <p:nvPr/>
        </p:nvSpPr>
        <p:spPr>
          <a:xfrm>
            <a:off x="134471" y="1529080"/>
            <a:ext cx="11914093" cy="4468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garantir a efetivação da proteção integral, o governo e a sociedade civil trabalham em conjunto por meio dos conselhos municipais, estaduais, distrital e nacional dos direitos da criança e do adolescente. Com caráter deliberativo e composição paritária, essas instâncias fazem o controle das políticas públicas e estão entre os principais atores do Sistema de Garantia de Direitos (SGD). O fortalecimento e a articulação entre esses órgãos colegiados são, portanto, estratégias fundamentais para a promoção e a defesa dos direitos de crianças e adolescentes.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Estatuto é fruto de uma construção coletiva, que envolveu parlamentares, governo, movimentos sociais, pesquisadores, instituições de defesa dos direitos da criança e do adolescente, organismos internacionais, instituições e lideranças religiosas, entre outras partes interessadas.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Adaptado. Fonte: http://bit.ly/2Qa5j18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5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57541E-57B9-48F6-AF9C-E8DA98D7E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224"/>
            <a:ext cx="12192000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10355" y="1438835"/>
            <a:ext cx="11771290" cy="5284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Questão 07 – ADM&amp;TEC – 2020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 base no texto 'Crianças e Adolescentes (ECA)', leia as afirmativas a seguir: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De acordo com o texto, o Estatuto da Criança e do Adolescente foi sancionado em 13 de julho de 1980 e, atualmente, representa o único instrumento normativo do Brasil sobre os direitos da criança, do adolescente e da gestante.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De acordo com o texto, os conselhos municipais, estaduais, distrital e nacional dos direitos da criança e do adolescente têm caráter deliberativo e composição paritária. O texto afirma, ainda, que essas instâncias fazem o controle das políticas públicas e estão entre os principais atores do Sistema de Garantia de Direitos.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De acordo com o texto, o Estatuto da Criança e do Adolescente é o principal marco regulatório que determina as regras para a educação e o desenvolvimento infantil no Brasil. Ou seja, o Estatuto determina quais os valores, as regras morais e os princípios éticos que os pais devem ensinar a seus filhos, afirma o texto.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Marque a alternativa CORRETA: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Nenhuma afirmativa está correta.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Apenas uma afirmativa está correta.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Apenas duas afirmativas estão corretas.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Todas as afirmativas estão corretas.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b="1" dirty="0"/>
          </a:p>
          <a:p>
            <a:pPr algn="just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76937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57541E-57B9-48F6-AF9C-E8DA98D7E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224"/>
            <a:ext cx="12192000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31820" y="1460500"/>
            <a:ext cx="11771290" cy="5263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Questão 08 – ADM&amp;TEC – 2020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 base no texto 'Crianças e Adolescentes (ECA)', leia as afirmativas a seguir: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Para garantir a efetivação da proteção integral, o governo e a sociedade civil trabalham em conjunto por meio dos conselhos municipais, estaduais, distrital e nacional dos direitos da criança e do adolescente, afirma o texto.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O Estatuto da Criança e do Adolescente incorporou os avanços preconizados na Convenção sobre os Direitos da Criança das Nações Unidas e trouxe o caminho para se concretizar o Artigo 227 da Constituição Federal, que tolheu os direitos e as garantias fundamentais das crianças e dos adolescentes, afirma o texto.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O texto afirma que o estatuto da Criança e do Adolescente (ECA) é fruto de uma construção coletiva, que envolveu, entre outras partes interessadas, parlamentares, governo, movimentos sociais, pesquisadores, instituições de defesa dos direitos da criança e do adolescente, organismos internacionais, instituições e lideranças religiosas.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Marque a alternativa CORRETA: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Nenhuma afirmativa está correta.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Apenas uma afirmativa está correta.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Apenas duas afirmativas estão corretas.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Todas as afirmativas estão corretas.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346072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57541E-57B9-48F6-AF9C-E8DA98D7E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224"/>
            <a:ext cx="12192000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10355" y="1524000"/>
            <a:ext cx="11771290" cy="4292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GABARITO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517423"/>
              </p:ext>
            </p:extLst>
          </p:nvPr>
        </p:nvGraphicFramePr>
        <p:xfrm>
          <a:off x="2838402" y="2910840"/>
          <a:ext cx="6515195" cy="1036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5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17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57541E-57B9-48F6-AF9C-E8DA98D7E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11" y="0"/>
            <a:ext cx="12192000" cy="6858000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22410" y="1290319"/>
            <a:ext cx="11184069" cy="55676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2411" y="3010427"/>
            <a:ext cx="12169589" cy="4038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sz="4000" dirty="0"/>
          </a:p>
          <a:p>
            <a:pPr marL="45720" indent="0">
              <a:buFont typeface="Arial" panose="020B0604020202020204" pitchFamily="34" charset="0"/>
              <a:buNone/>
            </a:pPr>
            <a:endParaRPr lang="pt-BR" sz="4000" dirty="0"/>
          </a:p>
        </p:txBody>
      </p:sp>
      <p:sp>
        <p:nvSpPr>
          <p:cNvPr id="6" name="Retângulo 5"/>
          <p:cNvSpPr/>
          <p:nvPr/>
        </p:nvSpPr>
        <p:spPr>
          <a:xfrm>
            <a:off x="187944" y="1427747"/>
            <a:ext cx="11753044" cy="51209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Questão 01 – ADM&amp;TEC – 2020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Leia as afirmativas a seguir: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Subtrair, para si ou para outrem, coisa alheia móvel, é crime com pena de reclusão, de um a quatro anos, e multa, conforme disposto no Decreto-Lei nº 2.848, de 7 de dezembro de 1940.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A lei n° 10.741, de 1 de outubro de 2003, assegura aos maiores de 65 (sessenta e cinco) anos a gratuidade dos transportes coletivos públicos urbanos e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semi-urbanos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exceto nos serviços seletivos e especiais, quando prestados paralelamente aos serviços regulares. Para ter acesso à gratuidade, de acordo com a referida lei, basta que o idoso apresente qualquer documento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pessoal que faça prova de sua idade.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Marque a alternativa CORRETA: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As duas afirmativas são verdadeiras.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A afirmativa I é verdadeira, e a II é falsa.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A afirmativa II é verdadeira, e a I é falsa.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As duas afirmativas são falsas.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362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57541E-57B9-48F6-AF9C-E8DA98D7E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224"/>
            <a:ext cx="12192000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97918" y="1543108"/>
            <a:ext cx="11596163" cy="4750116"/>
          </a:xfrm>
          <a:prstGeom prst="rect">
            <a:avLst/>
          </a:prstGeom>
          <a:ln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Questão 02 – ADM&amp;TEC - 2020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Leia as afirmativas a seguir: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As medidas de proteção ao idoso previstas na lei n° 10.741, de 1 de outubro de 2003, são aplicáveis sempre que os direitos reconhecidos na referida lei forem ameaçados ou violados por ação ou omissão da sociedade ou do Estado; por falta, omissão ou abuso da família, curador ou entidade de atendimento; ou em razão de sua condição pessoal.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A violência física, entendida como qualquer conduta que ofenda a integridade ou saúde corporal da mulher, é uma forma de violência doméstica e familiar contra as mulheres.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Marque a alternativa CORRETA: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As duas afirmativas são verdadeiras.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A afirmativa I é verdadeira, e a II é falsa.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A afirmativa II é verdadeira, e a I é falsa.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As duas afirmativas são falsas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16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57541E-57B9-48F6-AF9C-E8DA98D7E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224"/>
            <a:ext cx="12192000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0" y="1391920"/>
            <a:ext cx="117975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t-B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t-BR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3487" y="1391920"/>
            <a:ext cx="11771290" cy="5466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Questão 03 </a:t>
            </a:r>
            <a:r>
              <a:rPr lang="pt-BR" sz="2000" b="1" dirty="0"/>
              <a:t>–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ADM&amp;TEC - 2020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Leia as afirmativas a seguir: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À luz do Decreto-Lei nº 2.848, de 7 de dezembro de 1940, subtrair coisa móvel alheia, para si ou para outrem, mediante grave ameaça ou violência à pessoa, ou depois de havê-la, por qualquer meio, reduzido à impossibilidade de resistência, é crime com pena de reclusão, de quatro a dez anos, e multa.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Subtrair o condômino,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co-herdeiro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sócio, para si ou para outrem, a quem legitimamente a detém, a coisa comum, é crime com pena de detenção, de seis meses a dois anos, ou multa, conforme disposto no Decreto-Lei nº 2.848, de 7 de dezembro de 1940.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Marque a alternativa CORRETA: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As duas afirmativas são verdadeiras.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A afirmativa I é verdadeira, e a II é falsa.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A afirmativa II é verdadeira, e a I é falsa.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As duas afirmativas são falsas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4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57541E-57B9-48F6-AF9C-E8DA98D7E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36342" y="1494253"/>
            <a:ext cx="11346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18171" y="1317812"/>
            <a:ext cx="11955658" cy="49706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Questão 04 </a:t>
            </a:r>
            <a:r>
              <a:rPr lang="pt-BR" sz="2000" b="1" dirty="0"/>
              <a:t>–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ADM&amp;TEC - 2020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Leia as afirmativas a seguir: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A violência física contra a mulher inclui, entre outras, qualquer conduta que lhe cause dano emocional e diminuição da autoestima ou que lhe prejudique e perturbe o pleno desenvolvimento.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A violência moral contra a mulher inclui qualquer conduta que configure retenção, subtração, destruição parcial ou total de seus objetos, instrumentos de trabalho, documentos pessoais, bens, valores e direitos ou recursos econômicos, incluindo os destinados a satisfazer suas necessidades.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Marque a alternativa CORRETA: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As duas afirmativas são verdadeiras.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A afirmativa I é verdadeira, e a II é falsa.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A afirmativa II é verdadeira, e a I é falsa.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As duas afirmativas são falsas.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37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57541E-57B9-48F6-AF9C-E8DA98D7E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11" y="0"/>
            <a:ext cx="12192000" cy="6858000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22410" y="1290319"/>
            <a:ext cx="11184069" cy="55676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2411" y="3010427"/>
            <a:ext cx="12169589" cy="4038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sz="4000" dirty="0"/>
          </a:p>
          <a:p>
            <a:pPr marL="45720" indent="0">
              <a:buFont typeface="Arial" panose="020B0604020202020204" pitchFamily="34" charset="0"/>
              <a:buNone/>
            </a:pPr>
            <a:endParaRPr lang="pt-BR" sz="4000" dirty="0"/>
          </a:p>
        </p:txBody>
      </p:sp>
      <p:sp>
        <p:nvSpPr>
          <p:cNvPr id="6" name="Retângulo 5"/>
          <p:cNvSpPr/>
          <p:nvPr/>
        </p:nvSpPr>
        <p:spPr>
          <a:xfrm>
            <a:off x="134471" y="1290319"/>
            <a:ext cx="11914093" cy="54063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SAÚDE E SEGURANÇA</a:t>
            </a:r>
            <a:endParaRPr lang="pt-B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ambiente de trabalho pode apresentar uma ampla diversidade de riscos e condições prejudiciais à saúde. No entanto, algumas medidas simples podem mitigar ou até mesmo eliminar alguns desses riscos.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Medidas de segurança gerais:</a:t>
            </a:r>
            <a:endParaRPr lang="pt-B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A empregada gestante ou lactante será afastada, enquanto durar a gestação e a lactação, de quaisquer atividades, operações ou locais insalubres, devendo exercer suas atividades em local salubre;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Nunca opere equipamento para o qual não tenha sido treinado e esteja autorizado;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Nunca retire ou burle a ação dos dispositivos de proteção das partes móveis ou cortantes de máquinas e equipamentos;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Para a realização de trabalhos com risco de queda, em altura superior a 2 metros, é obrigatório o uso de cinto de segurança do tipo paraquedista a ser conectado continuamente a sistema de ancoragem adequado;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Para a realização de trabalhos em espaços confinados, é obrigatória a autorização do Serviço de Saúde Ocupacional e Segurança do Trabalho;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Utilize corretamente os equipamentos de proteção individual e os equipamentos de proteção coletiva destinados às suas atividades;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59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57541E-57B9-48F6-AF9C-E8DA98D7E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11" y="0"/>
            <a:ext cx="12192000" cy="6858000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22410" y="1290319"/>
            <a:ext cx="11184069" cy="55676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2411" y="3010427"/>
            <a:ext cx="12169589" cy="4038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sz="4000" dirty="0"/>
          </a:p>
          <a:p>
            <a:pPr marL="45720" indent="0">
              <a:buFont typeface="Arial" panose="020B0604020202020204" pitchFamily="34" charset="0"/>
              <a:buNone/>
            </a:pPr>
            <a:endParaRPr lang="pt-BR" sz="4000" dirty="0"/>
          </a:p>
        </p:txBody>
      </p:sp>
      <p:sp>
        <p:nvSpPr>
          <p:cNvPr id="6" name="Retângulo 5"/>
          <p:cNvSpPr/>
          <p:nvPr/>
        </p:nvSpPr>
        <p:spPr>
          <a:xfrm>
            <a:off x="134471" y="1385047"/>
            <a:ext cx="11914093" cy="53115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Siga rigorosamente as instruções de segurança da instituição;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Comunique toda e qualquer situação de risco identificada.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Medidas de prevenção contra quedas:</a:t>
            </a:r>
            <a:endParaRPr lang="pt-B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Ao descer e subir escadas sempre utilize o corrimão, não corra e não se distraia com o celular. Apoie todo o pé em cada um dos degraus, antes de avançar ao próximo;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Se estiver usando sapatos de salto alto, redobre a atenção ao caminhar;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As escadas deverão ser bem iluminadas e conter faixas antiderrapantes;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Esteja atento (a) à sinalização nos locais de trabalho e à indicação de piso molhado;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Para alcançar objetos no alto, utilize escadas apropriadas, não suba em locais que não ofereçam total segurança, como cadeiras giratórias, banquinhos ou outras improvisações;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Cabos elétricos de equipamentos devem estar fora da área de passagem de pessoas;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Acione imediatamente o serviço de higienização para a limpeza de vômitos, sangue ou outro tipo de secreção que esteja sobre o piso.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Adaptado. Fonte: http://bit.ly/363aAgD.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98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57541E-57B9-48F6-AF9C-E8DA98D7E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224"/>
            <a:ext cx="12192000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10355" y="1479176"/>
            <a:ext cx="11805182" cy="480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Questão 05 </a:t>
            </a:r>
            <a:r>
              <a:rPr lang="pt-BR" sz="2000" b="1" dirty="0"/>
              <a:t>–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ADM&amp;TEC - 2020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 base no texto 'SAÚDE E SEGURANÇA', leia as afirmativas a seguir: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O texto recomenda, como medida de prevenção contra quedas, que o trabalhador, ao descer e subir escadas, sempre utilize o corrimão, não devendo correr e não se distraindo com o celular. O trabalhador deve, ainda, de acordo com o texto, apoiar todo o pé em cada um dos degraus, antes de avançar ao próximo.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Entre as medidas de prevenção contra quedas recomendadas pelo texto, inclui-se a de que, para a realização de trabalhos em espaços confinados, é obrigatória a autorização do Serviço de Saúde Ocupacional e Segurança do Trabalho da organização.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Marque a alternativa CORRETA: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As duas afirmativas são verdadeiras.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A afirmativa I é verdadeira, e a II é falsa.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A afirmativa II é verdadeira, e a I é falsa.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As duas afirmativas são falsas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953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57541E-57B9-48F6-AF9C-E8DA98D7E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224"/>
            <a:ext cx="12192000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20853" y="1548898"/>
            <a:ext cx="11750294" cy="50670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Questão 06 – ADM&amp;TEC - 2020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 base no texto 'SAÚDE E SEGURANÇA', leia as afirmativas a seguir: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Entre as medidas de segurança gerais apresentadas no texto, inclui-se a de que os cabos elétricos de equipamentos devem estar fora da área de passagem de pessoas. O texto recomenda, ainda, que se acione imediatamente o serviço de higienização para a limpeza de vômitos, sangue ou outro tipo de secreção que esteja sobre o piso, quando necessário.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Entre as medidas de segurança gerais recomendadas pelo texto, inclui-se a de que a empregada gestante ou lactante deve ser afastada, enquanto durar a gestação e a lactação, de quaisquer atividades, operações ou locais insalubres, devendo exercer suas atividades em local salubre.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Marque a alternativa CORRETA: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As duas afirmativas são verdadeiras.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A afirmativa I é verdadeira, e a II é falsa.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A afirmativa II é verdadeira, e a I é falsa.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As duas afirmativas são falsas.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749231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8452</TotalTime>
  <Words>2236</Words>
  <Application>Microsoft Office PowerPoint</Application>
  <PresentationFormat>Widescreen</PresentationFormat>
  <Paragraphs>146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Sara Larissa</dc:creator>
  <cp:lastModifiedBy>Jaula Cursos</cp:lastModifiedBy>
  <cp:revision>177</cp:revision>
  <dcterms:created xsi:type="dcterms:W3CDTF">2021-08-17T22:42:59Z</dcterms:created>
  <dcterms:modified xsi:type="dcterms:W3CDTF">2024-09-24T15:45:59Z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2023-03-14T20:56:48Z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d6b5b870-6371-4718-891e-9946e97ea769</vt:lpwstr>
  </property>
  <property fmtid="{D5CDD505-2E9C-101B-9397-08002B2CF9AE}" pid="7" name="MSIP_Label_defa4170-0d19-0005-0004-bc88714345d2_ActionId">
    <vt:lpwstr>0b2f9f09-89f3-4a3a-a8bc-3b3c068aa075</vt:lpwstr>
  </property>
  <property fmtid="{D5CDD505-2E9C-101B-9397-08002B2CF9AE}" pid="8" name="MSIP_Label_defa4170-0d19-0005-0004-bc88714345d2_ContentBits">
    <vt:lpwstr>0</vt:lpwstr>
  </property>
</Properties>
</file>